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715000" cx="9144000"/>
  <p:notesSz cx="9144000" cy="5715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jiiFweGbW8n8H4Il8t+JYNBklX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CED033-8FDC-4C4B-8528-63E3287C1001}">
  <a:tblStyle styleId="{88CED033-8FDC-4C4B-8528-63E3287C100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8:notes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/>
          <p:nvPr>
            <p:ph idx="1" type="body"/>
          </p:nvPr>
        </p:nvSpPr>
        <p:spPr>
          <a:xfrm>
            <a:off x="914400" y="2714625"/>
            <a:ext cx="7315200" cy="25717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9:notes"/>
          <p:cNvSpPr/>
          <p:nvPr>
            <p:ph idx="2" type="sldImg"/>
          </p:nvPr>
        </p:nvSpPr>
        <p:spPr>
          <a:xfrm>
            <a:off x="1524300" y="428625"/>
            <a:ext cx="6096300" cy="2143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body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b="0" i="0" sz="1600">
                <a:solidFill>
                  <a:srgbClr val="90909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4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 txBox="1"/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" type="subTitle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3" name="Google Shape;33;p15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/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" type="body"/>
          </p:nvPr>
        </p:nvSpPr>
        <p:spPr>
          <a:xfrm>
            <a:off x="623888" y="3824553"/>
            <a:ext cx="7886700" cy="1250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16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 txBox="1"/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" type="body"/>
          </p:nvPr>
        </p:nvSpPr>
        <p:spPr>
          <a:xfrm>
            <a:off x="628650" y="1521354"/>
            <a:ext cx="3886200" cy="36261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2" type="body"/>
          </p:nvPr>
        </p:nvSpPr>
        <p:spPr>
          <a:xfrm>
            <a:off x="4629150" y="1521354"/>
            <a:ext cx="3886200" cy="36261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629841" y="304271"/>
            <a:ext cx="7886700" cy="1104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" type="body"/>
          </p:nvPr>
        </p:nvSpPr>
        <p:spPr>
          <a:xfrm>
            <a:off x="629842" y="1400969"/>
            <a:ext cx="3868340" cy="6865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2" name="Google Shape;52;p18"/>
          <p:cNvSpPr txBox="1"/>
          <p:nvPr>
            <p:ph idx="2" type="body"/>
          </p:nvPr>
        </p:nvSpPr>
        <p:spPr>
          <a:xfrm>
            <a:off x="629842" y="2087563"/>
            <a:ext cx="3868340" cy="3070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3" type="body"/>
          </p:nvPr>
        </p:nvSpPr>
        <p:spPr>
          <a:xfrm>
            <a:off x="4629150" y="1400969"/>
            <a:ext cx="3887391" cy="6865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4" name="Google Shape;54;p18"/>
          <p:cNvSpPr txBox="1"/>
          <p:nvPr>
            <p:ph idx="4" type="body"/>
          </p:nvPr>
        </p:nvSpPr>
        <p:spPr>
          <a:xfrm>
            <a:off x="4629150" y="2087563"/>
            <a:ext cx="3887391" cy="3070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9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" type="body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6" name="Google Shape;66;p20"/>
          <p:cNvSpPr txBox="1"/>
          <p:nvPr>
            <p:ph idx="2" type="body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7" name="Google Shape;67;p20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0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/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/>
          <p:nvPr>
            <p:ph idx="2" type="pic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1"/>
          <p:cNvSpPr txBox="1"/>
          <p:nvPr>
            <p:ph idx="1" type="body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74" name="Google Shape;74;p21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 txBox="1"/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" type="body"/>
          </p:nvPr>
        </p:nvSpPr>
        <p:spPr>
          <a:xfrm rot="5400000">
            <a:off x="2758943" y="-608938"/>
            <a:ext cx="3626115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/>
          <p:nvPr>
            <p:ph type="title"/>
          </p:nvPr>
        </p:nvSpPr>
        <p:spPr>
          <a:xfrm rot="5400000">
            <a:off x="5107913" y="1740033"/>
            <a:ext cx="484319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3"/>
          <p:cNvSpPr txBox="1"/>
          <p:nvPr>
            <p:ph idx="1" type="body"/>
          </p:nvPr>
        </p:nvSpPr>
        <p:spPr>
          <a:xfrm rot="5400000">
            <a:off x="1107413" y="-174492"/>
            <a:ext cx="484319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23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6.jpg"/><Relationship Id="rId5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3.jpg"/><Relationship Id="rId5" Type="http://schemas.openxmlformats.org/officeDocument/2006/relationships/hyperlink" Target="https://www.gov.br/pt-br" TargetMode="External"/><Relationship Id="rId6" Type="http://schemas.openxmlformats.org/officeDocument/2006/relationships/hyperlink" Target="https://enade.inep.gov.br/enade/#!/index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.png"/><Relationship Id="rId5" Type="http://schemas.openxmlformats.org/officeDocument/2006/relationships/image" Target="../media/image17.jpg"/><Relationship Id="rId6" Type="http://schemas.openxmlformats.org/officeDocument/2006/relationships/hyperlink" Target="mailto:jhony.Moraes@saojudastadeu.edu.br" TargetMode="External"/><Relationship Id="rId7" Type="http://schemas.openxmlformats.org/officeDocument/2006/relationships/hyperlink" Target="mailto:jhony.Moraes@saojudastadeu.edu.br" TargetMode="External"/><Relationship Id="rId8" Type="http://schemas.openxmlformats.org/officeDocument/2006/relationships/hyperlink" Target="mailto:jhony.Moraes@saojudastadeu.edu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p1"/>
          <p:cNvGrpSpPr/>
          <p:nvPr/>
        </p:nvGrpSpPr>
        <p:grpSpPr>
          <a:xfrm>
            <a:off x="0" y="0"/>
            <a:ext cx="9143999" cy="5715000"/>
            <a:chOff x="0" y="0"/>
            <a:chExt cx="9143999" cy="5715000"/>
          </a:xfrm>
        </p:grpSpPr>
        <p:pic>
          <p:nvPicPr>
            <p:cNvPr id="94" name="Google Shape;94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3999" cy="57149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"/>
            <p:cNvSpPr/>
            <p:nvPr/>
          </p:nvSpPr>
          <p:spPr>
            <a:xfrm>
              <a:off x="0" y="0"/>
              <a:ext cx="4869180" cy="5715000"/>
            </a:xfrm>
            <a:custGeom>
              <a:rect b="b" l="l" r="r" t="t"/>
              <a:pathLst>
                <a:path extrusionOk="0" h="5715000" w="4869180">
                  <a:moveTo>
                    <a:pt x="486918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4869180" y="5715000"/>
                  </a:lnTo>
                  <a:lnTo>
                    <a:pt x="4869180" y="0"/>
                  </a:lnTo>
                  <a:close/>
                </a:path>
              </a:pathLst>
            </a:custGeom>
            <a:solidFill>
              <a:srgbClr val="323F4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"/>
          <p:cNvSpPr txBox="1"/>
          <p:nvPr>
            <p:ph type="title"/>
          </p:nvPr>
        </p:nvSpPr>
        <p:spPr>
          <a:xfrm>
            <a:off x="319150" y="2353627"/>
            <a:ext cx="4229100" cy="100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20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4000"/>
              <a:buFont typeface="Arial"/>
              <a:buNone/>
            </a:pPr>
            <a:r>
              <a:rPr b="1" lang="pt-BR" sz="40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ENADE 2022</a:t>
            </a:r>
            <a:endParaRPr sz="4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Arial"/>
              <a:buNone/>
            </a:pPr>
            <a:r>
              <a:rPr b="1" lang="pt-BR" sz="24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Guia de orientações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58164" y="3951173"/>
            <a:ext cx="3552825" cy="2584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Prof. Jhony Moraes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267715" y="438658"/>
            <a:ext cx="4331970" cy="227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FACULDADES INTEGRADAS SÃO JUDAS TADEU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" name="Google Shape;99;p1"/>
          <p:cNvGrpSpPr/>
          <p:nvPr/>
        </p:nvGrpSpPr>
        <p:grpSpPr>
          <a:xfrm>
            <a:off x="5492493" y="1249135"/>
            <a:ext cx="3223259" cy="726948"/>
            <a:chOff x="5500115" y="484631"/>
            <a:chExt cx="3223259" cy="726948"/>
          </a:xfrm>
        </p:grpSpPr>
        <p:pic>
          <p:nvPicPr>
            <p:cNvPr id="100" name="Google Shape;100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07707" y="484631"/>
              <a:ext cx="592835" cy="603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130539" y="608076"/>
              <a:ext cx="592835" cy="603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469123" y="528827"/>
              <a:ext cx="592835" cy="603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32575" y="542543"/>
              <a:ext cx="592835" cy="603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500115" y="608076"/>
              <a:ext cx="592836" cy="603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5" name="Google Shape;105;p1"/>
          <p:cNvPicPr preferRelativeResize="0"/>
          <p:nvPr/>
        </p:nvPicPr>
        <p:blipFill rotWithShape="1">
          <a:blip r:embed="rId5">
            <a:alphaModFix/>
          </a:blip>
          <a:srcRect b="4414" l="10776" r="13502" t="1922"/>
          <a:stretch/>
        </p:blipFill>
        <p:spPr>
          <a:xfrm>
            <a:off x="5540963" y="2256877"/>
            <a:ext cx="3174789" cy="2208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 b="6666" l="11562" r="13436" t="4999"/>
          <a:stretch/>
        </p:blipFill>
        <p:spPr>
          <a:xfrm>
            <a:off x="7772400" y="4666297"/>
            <a:ext cx="1265208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574652" y="546642"/>
            <a:ext cx="7994696" cy="50238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REGULAMENTAÇÃO DO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EXAME NACIONAL DE DESEMPENHO DOS ESTUDANTES (ENADE)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âmbito da educação superior, o ENADE é regulamentado pela </a:t>
            </a:r>
            <a:r>
              <a:rPr lang="pt-BR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n. 10.861, de 14 de 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abril de 2004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que instituiu o Sistema Nacional de Avaliação da Educação Superior (</a:t>
            </a: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SINAES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635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SINAES 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 por objetivo assegurar o processo nacional de avaliação das Instituições de  Educação Superior (IES), dos cursos de graduação e do desempenho acadêmico dos seus  estudantes.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INDICADORES DE QUALIDADE DA EDUCAÇÃO SUPERIOR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Conceito ENADE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Conceito Preliminar de Curso (CPC)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Avaliação dos programas de pós-graduação stricto sensu da CAPES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Índice Geral de Cursos Avaliados da Instituição (IGC)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Indicador de Diferença entre os Desempenhos Observado e Esperado (IDD)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0" lang="pt-B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ENADE e ENEM (Exame Nacional do Ensino Médio)</a:t>
            </a:r>
            <a:endParaRPr/>
          </a:p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246" y="638908"/>
            <a:ext cx="8023859" cy="516483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/>
          <p:nvPr/>
        </p:nvSpPr>
        <p:spPr>
          <a:xfrm>
            <a:off x="1177582" y="463034"/>
            <a:ext cx="6858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INDICADORES DE QUALIDADE DA EDUCAÇÃO SUPERIOR</a:t>
            </a:r>
            <a:endParaRPr/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4">
            <a:alphaModFix/>
          </a:blip>
          <a:srcRect b="6666" l="11562" r="13436" t="4999"/>
          <a:stretch/>
        </p:blipFill>
        <p:spPr>
          <a:xfrm>
            <a:off x="8193874" y="4914900"/>
            <a:ext cx="834962" cy="553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0363" y="3514808"/>
            <a:ext cx="1214437" cy="1740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6666" l="11562" r="13436" t="4999"/>
          <a:stretch/>
        </p:blipFill>
        <p:spPr>
          <a:xfrm>
            <a:off x="7772400" y="4666297"/>
            <a:ext cx="1265208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/>
          <p:nvPr/>
        </p:nvSpPr>
        <p:spPr>
          <a:xfrm>
            <a:off x="394631" y="876300"/>
            <a:ext cx="5295900" cy="4483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899" lvl="0" marL="407669" marR="73025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pt-B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ENADE (Exame Nacional de Desempenho dos Estudantes) é uma avaliação nacional obrigatória aos estudantes  de graduação que estão em fase de conclusão de curso. </a:t>
            </a:r>
            <a:endParaRPr/>
          </a:p>
          <a:p>
            <a:pPr indent="-342899" lvl="0" marL="407669" marR="73025" rtl="0" algn="just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pt-B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Tem por objetivo de apreender o resultado das aprendizagens de estudantes a partir da aplicação de uma avaliação embasada nos conteúdos programáticos previstos nas Diretrizes Nacionais nos respectivos cursos de formação, diagnosticando habilidades e competências para o exercício da profissão, alinhadas ao contexto macro e específico das profissões e à realidade brasileira. </a:t>
            </a:r>
            <a:endParaRPr/>
          </a:p>
          <a:p>
            <a:pPr indent="-342899" lvl="0" marL="407669" marR="73025" rtl="0" algn="just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pt-B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 edição de 2022 os cursos em avaliação são os bacharelados em Administração, Ciências Contábeis e Direito (Faculdade São Judas Tadeu).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5725700" y="2382785"/>
            <a:ext cx="3358800" cy="187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730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27 de novembro de 2022</a:t>
            </a:r>
            <a:endParaRPr/>
          </a:p>
          <a:p>
            <a:pPr indent="0" lvl="0" marL="0" marR="730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730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Abertura dos portões: 12h</a:t>
            </a:r>
            <a:endParaRPr/>
          </a:p>
          <a:p>
            <a:pPr indent="0" lvl="0" marL="0" marR="730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Fechamento: 13h</a:t>
            </a:r>
            <a:endParaRPr/>
          </a:p>
          <a:p>
            <a:pPr indent="0" lvl="0" marL="0" marR="730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730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Início da prova: 13h30</a:t>
            </a:r>
            <a:endParaRPr/>
          </a:p>
          <a:p>
            <a:pPr indent="0" lvl="0" marL="0" marR="730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Término: 17h30</a:t>
            </a:r>
            <a:endParaRPr/>
          </a:p>
        </p:txBody>
      </p:sp>
      <p:pic>
        <p:nvPicPr>
          <p:cNvPr descr="Inscrição ENADE 2022 - Sobre, Como fazer, Entenda as provas" id="127" name="Google Shape;12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2844" y="645367"/>
            <a:ext cx="2272160" cy="1331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5"/>
          <p:cNvPicPr preferRelativeResize="0"/>
          <p:nvPr/>
        </p:nvPicPr>
        <p:blipFill rotWithShape="1">
          <a:blip r:embed="rId3">
            <a:alphaModFix/>
          </a:blip>
          <a:srcRect b="6666" l="11562" r="13436" t="4999"/>
          <a:stretch/>
        </p:blipFill>
        <p:spPr>
          <a:xfrm>
            <a:off x="7772400" y="4666297"/>
            <a:ext cx="1265208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 txBox="1"/>
          <p:nvPr/>
        </p:nvSpPr>
        <p:spPr>
          <a:xfrm>
            <a:off x="781050" y="569774"/>
            <a:ext cx="7581900" cy="42389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36385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63855" marR="0" rtl="0" algn="just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63855" marR="0" rtl="0" algn="just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Art. 5º - Estudantes habilitados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 - concluintes de cursos de </a:t>
            </a: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bacharelado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56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arenR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aqueles que tenham integralizado 80% ou mais da carga horária mínima do currículo do  curso definido pelas IES e não tenham colado grau até o último dia do período de  retificação de inscrições do Enade 2022; ou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5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arenR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aqueles com previsão de integralização de 100% da carga horária do curso até julho de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55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2023; 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just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 - concluintes de </a:t>
            </a: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cursos superiores de tecnologia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56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arenR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aqueles que tenham integralizado 75% ou mais da carga horária mínima do currículo do  curso definido pela IES e não tenham colado grau até o último dia do período de  retificação de inscrições do Enade 2022; ou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5600" marR="114935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arenR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aqueles com previsão de integralização de 100% da carga horária do curso  até dezembro de 2022.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143000" y="385108"/>
            <a:ext cx="6858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QUEM DEVE FAZER O ENADE 2022?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 b="6666" l="11562" r="13436" t="4999"/>
          <a:stretch/>
        </p:blipFill>
        <p:spPr>
          <a:xfrm>
            <a:off x="7772400" y="4666297"/>
            <a:ext cx="1265208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/>
        </p:nvSpPr>
        <p:spPr>
          <a:xfrm>
            <a:off x="334241" y="1119917"/>
            <a:ext cx="5198920" cy="3951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285750" lvl="0" marL="298450" marR="30797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 questões distribuídas em componentes de </a:t>
            </a:r>
            <a:r>
              <a:rPr lang="pt-BR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Formação Geral e 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Componente Específico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just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98450" marR="8826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componente de Formação Geral 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contém 10 (dez) itens que buscam aferir a aquisição de  competências pertinentes à formação do estudante de  graduação, abordando situações-problema, estudos de caso, simulações e interpretação de  textos, imagens, diagramas, gráficos e tabelas.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just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9845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componente Específico </a:t>
            </a: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contém 30 (trinta) itens abrangendo os componentes específicos  das áreas avaliadas pelo ENADE. Estes itens visam aferir o desenvolvimento de  competências e a aquisição de conhecimentos esperados para o perfil profissional de cada curso, em níveis diversificados de complexidade.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1143000" y="493464"/>
            <a:ext cx="6858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ORGANIZAÇÃO DA PROVA ENADE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ergunte ao especialista: quais os tipos de provas? | QC Notícias" id="142" name="Google Shape;14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1508" y="1485900"/>
            <a:ext cx="2514600" cy="2514600"/>
          </a:xfrm>
          <a:prstGeom prst="rect">
            <a:avLst/>
          </a:prstGeom>
          <a:solidFill>
            <a:srgbClr val="ECECEC"/>
          </a:solidFill>
          <a:ln cap="rnd" cmpd="sng" w="1905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36195" rotWithShape="0" algn="tl" dir="11400000" dist="12700">
              <a:srgbClr val="000000">
                <a:alpha val="32941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FORMAÇÃO IMPORTANTE AOS APOSENTADOS ASSOCIADOS - Sinergia Gasista" id="147" name="Google Shape;147;p7"/>
          <p:cNvPicPr preferRelativeResize="0"/>
          <p:nvPr/>
        </p:nvPicPr>
        <p:blipFill rotWithShape="1">
          <a:blip r:embed="rId3">
            <a:alphaModFix/>
          </a:blip>
          <a:srcRect b="8108" l="5239" r="5427" t="8108"/>
          <a:stretch/>
        </p:blipFill>
        <p:spPr>
          <a:xfrm>
            <a:off x="304800" y="195849"/>
            <a:ext cx="2144450" cy="99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4">
            <a:alphaModFix/>
          </a:blip>
          <a:srcRect b="6666" l="11562" r="13436" t="4999"/>
          <a:stretch/>
        </p:blipFill>
        <p:spPr>
          <a:xfrm>
            <a:off x="8001000" y="4817743"/>
            <a:ext cx="1036608" cy="686753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/>
          <p:nvPr/>
        </p:nvSpPr>
        <p:spPr>
          <a:xfrm>
            <a:off x="304800" y="1409700"/>
            <a:ext cx="8305800" cy="40164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PASSO I: Cadastro no .GOV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É necessário criar uma conta no .GOV. Você deverá acessar (</a:t>
            </a:r>
            <a:r>
              <a:rPr lang="pt-BR" sz="15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https://www.gov.br/pt-br</a:t>
            </a:r>
            <a:r>
              <a:rPr lang="pt-BR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e clicar em ENTRAR para criar ou acessar sua conta (caso já possua). A partir disso, somente seguir as orientações da plataforma.</a:t>
            </a:r>
            <a:endParaRPr b="0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0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Importante: Estudantes ingressantes e concluintes devem realizar o cadastro no .GOV.</a:t>
            </a:r>
            <a:endParaRPr b="0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pt-BR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PASSO II: Questionário do Estudante Concluinte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Você deverá responder ao questionário do Estudante Concluinte diretamente no site do ENADE (</a:t>
            </a:r>
            <a:r>
              <a:rPr lang="pt-BR" sz="15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Enade - Instituto Nacional de Estudos e Pesquisas Educacionais Anísio Teixeira (inep.gov.br)</a:t>
            </a:r>
            <a:r>
              <a:rPr lang="pt-BR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 Tenha em mãos os dados de acesso de sua conta .GOV, pois é a partir dela que será possível o preenchimento do instrumento.</a:t>
            </a:r>
            <a:endParaRPr b="0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0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Importante: Somente estudantes concluintes devem responder ao questionário.</a:t>
            </a:r>
            <a:endParaRPr b="0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i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pt-BR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Laboratório de Informática do BLOCO B estará disponível de segunda a sexta, das 18h às 19h.</a:t>
            </a:r>
            <a:endParaRPr b="0" i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3505200" y="491898"/>
            <a:ext cx="420557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PREENCHIMENTO DOS FORMULÁRIOS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4830851" y="913596"/>
            <a:ext cx="15542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3/10 a 17/10</a:t>
            </a:r>
            <a:endParaRPr b="1"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8"/>
          <p:cNvPicPr preferRelativeResize="0"/>
          <p:nvPr/>
        </p:nvPicPr>
        <p:blipFill rotWithShape="1">
          <a:blip r:embed="rId3">
            <a:alphaModFix/>
          </a:blip>
          <a:srcRect b="6666" l="11562" r="13436" t="4999"/>
          <a:stretch/>
        </p:blipFill>
        <p:spPr>
          <a:xfrm>
            <a:off x="8001000" y="4817743"/>
            <a:ext cx="1036608" cy="68675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7" name="Google Shape;157;p8"/>
          <p:cNvGraphicFramePr/>
          <p:nvPr/>
        </p:nvGraphicFramePr>
        <p:xfrm>
          <a:off x="1142999" y="7239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{88CED033-8FDC-4C4B-8528-63E3287C1001}</a:tableStyleId>
              </a:tblPr>
              <a:tblGrid>
                <a:gridCol w="2314575"/>
                <a:gridCol w="3000375"/>
                <a:gridCol w="1543050"/>
              </a:tblGrid>
              <a:tr h="386400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cap="none" strike="noStrike"/>
                        <a:t>ATIVIDADES DE PREPARAÇÃO PARA O ENADE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738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350" u="none" cap="none" strike="noStrike"/>
                        <a:t>Atividades em aula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350" u="none" cap="none" strike="noStrike"/>
                        <a:t>Professores desenvolverão com a turma questões do ENADE de provas anteriores.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350" u="none" cap="none" strike="noStrike">
                          <a:solidFill>
                            <a:srgbClr val="C00000"/>
                          </a:solidFill>
                        </a:rPr>
                        <a:t>17/10 a 4/11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952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350" u="none" cap="none" strike="noStrike"/>
                        <a:t>DESAFIO ENADE 2022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350" u="none" cap="none" strike="noStrike"/>
                        <a:t>Simulação da prova ENADE a partir do banco de questões desenvolvido pelos professores.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350" u="none" cap="none" strike="noStrike"/>
                        <a:t>- REMOTO ou PRESENCIAL (?)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350" u="none" cap="none" strike="noStrike">
                          <a:solidFill>
                            <a:srgbClr val="C00000"/>
                          </a:solidFill>
                        </a:rPr>
                        <a:t>7/11 a 18/11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738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350" u="none" cap="none" strike="noStrike"/>
                        <a:t>Oficina de Redação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350" u="none" cap="none" strike="noStrike"/>
                        <a:t>Oficina preparatória com foco nas questões dissertativas da prova.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350" u="none" cap="none" strike="noStrike"/>
                        <a:t>- REMOTO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350" u="none" cap="none" strike="noStrike">
                          <a:solidFill>
                            <a:srgbClr val="C00000"/>
                          </a:solidFill>
                        </a:rPr>
                        <a:t>A definir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952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350" u="none" cap="none" strike="noStrike"/>
                        <a:t>Orientações finais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350" u="none" cap="none" strike="noStrike"/>
                        <a:t>Espaço tira-dúvidas.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350" u="none" cap="none" strike="noStrike"/>
                        <a:t>Reforço de pontos importantes sobre a prova e sobre conteúdos.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350" u="none" cap="none" strike="noStrike"/>
                        <a:t>- REMOTO ou PRESENCIAL (?)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350" u="none" cap="none" strike="noStrike">
                          <a:solidFill>
                            <a:srgbClr val="C00000"/>
                          </a:solidFill>
                        </a:rPr>
                        <a:t>21/11 a 25/11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"/>
            <a:ext cx="9144000" cy="5714998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9"/>
          <p:cNvSpPr txBox="1"/>
          <p:nvPr/>
        </p:nvSpPr>
        <p:spPr>
          <a:xfrm>
            <a:off x="205841" y="3951173"/>
            <a:ext cx="431800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ASS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9"/>
          <p:cNvSpPr txBox="1"/>
          <p:nvPr/>
        </p:nvSpPr>
        <p:spPr>
          <a:xfrm>
            <a:off x="4247752" y="3951173"/>
            <a:ext cx="206375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ro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9"/>
          <p:cNvSpPr txBox="1"/>
          <p:nvPr/>
        </p:nvSpPr>
        <p:spPr>
          <a:xfrm>
            <a:off x="935532" y="3951173"/>
            <a:ext cx="916305" cy="513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603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ão.	ão P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9"/>
          <p:cNvSpPr txBox="1"/>
          <p:nvPr/>
        </p:nvSpPr>
        <p:spPr>
          <a:xfrm>
            <a:off x="2322959" y="3951173"/>
            <a:ext cx="1125220" cy="513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939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e. Mercado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Gr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4831080" y="0"/>
            <a:ext cx="4312920" cy="5715000"/>
          </a:xfrm>
          <a:custGeom>
            <a:rect b="b" l="l" r="r" t="t"/>
            <a:pathLst>
              <a:path extrusionOk="0" h="5715000" w="4312920">
                <a:moveTo>
                  <a:pt x="4312919" y="0"/>
                </a:moveTo>
                <a:lnTo>
                  <a:pt x="0" y="0"/>
                </a:lnTo>
                <a:lnTo>
                  <a:pt x="0" y="5714998"/>
                </a:lnTo>
                <a:lnTo>
                  <a:pt x="4312919" y="5714998"/>
                </a:lnTo>
                <a:lnTo>
                  <a:pt x="4312919" y="0"/>
                </a:lnTo>
                <a:close/>
              </a:path>
            </a:pathLst>
          </a:custGeom>
          <a:solidFill>
            <a:srgbClr val="323F4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 txBox="1"/>
          <p:nvPr/>
        </p:nvSpPr>
        <p:spPr>
          <a:xfrm>
            <a:off x="5898417" y="1940979"/>
            <a:ext cx="2383155" cy="6283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Obrigado!</a:t>
            </a:r>
            <a:endParaRPr/>
          </a:p>
        </p:txBody>
      </p:sp>
      <p:grpSp>
        <p:nvGrpSpPr>
          <p:cNvPr id="169" name="Google Shape;169;p9"/>
          <p:cNvGrpSpPr/>
          <p:nvPr/>
        </p:nvGrpSpPr>
        <p:grpSpPr>
          <a:xfrm>
            <a:off x="867573" y="885876"/>
            <a:ext cx="3223259" cy="728471"/>
            <a:chOff x="1004316" y="585216"/>
            <a:chExt cx="3223259" cy="728471"/>
          </a:xfrm>
        </p:grpSpPr>
        <p:pic>
          <p:nvPicPr>
            <p:cNvPr id="170" name="Google Shape;170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11908" y="585216"/>
              <a:ext cx="592836" cy="603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34739" y="710184"/>
              <a:ext cx="592836" cy="603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973323" y="630936"/>
              <a:ext cx="592836" cy="603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638300" y="644652"/>
              <a:ext cx="592836" cy="603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04316" y="710184"/>
              <a:ext cx="592835" cy="603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5" name="Google Shape;175;p9"/>
          <p:cNvPicPr preferRelativeResize="0"/>
          <p:nvPr/>
        </p:nvPicPr>
        <p:blipFill rotWithShape="1">
          <a:blip r:embed="rId5">
            <a:alphaModFix/>
          </a:blip>
          <a:srcRect b="8362" l="11561" r="13906" t="5000"/>
          <a:stretch/>
        </p:blipFill>
        <p:spPr>
          <a:xfrm>
            <a:off x="847655" y="1951333"/>
            <a:ext cx="3263097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9"/>
          <p:cNvSpPr txBox="1"/>
          <p:nvPr/>
        </p:nvSpPr>
        <p:spPr>
          <a:xfrm>
            <a:off x="4857602" y="4084933"/>
            <a:ext cx="44649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Prof. Jhony Moraes</a:t>
            </a:r>
            <a:endParaRPr/>
          </a:p>
          <a:p>
            <a:pPr indent="0" lvl="0" marL="1270" marR="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1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jhony.</a:t>
            </a:r>
            <a:r>
              <a:rPr lang="pt-BR" sz="1600" u="sng">
                <a:solidFill>
                  <a:schemeClr val="lt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</a:t>
            </a:r>
            <a:r>
              <a:rPr lang="pt-BR" sz="1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oraes@saojudastadeu.edu.br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" marR="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2022-09-27T13:51:07Z</dcterms:created>
  <dc:creator>Jhony Pereira Moraes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2022-04-26T00:00:00Z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2022-09-27T00:00:00Z</vt:filetime>
  </property>
</Properties>
</file>